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2" r:id="rId2"/>
    <p:sldId id="289" r:id="rId3"/>
    <p:sldId id="274" r:id="rId4"/>
    <p:sldId id="275" r:id="rId5"/>
    <p:sldId id="276" r:id="rId6"/>
    <p:sldId id="279" r:id="rId7"/>
    <p:sldId id="280" r:id="rId8"/>
    <p:sldId id="282" r:id="rId9"/>
    <p:sldId id="291" r:id="rId10"/>
    <p:sldId id="292" r:id="rId11"/>
    <p:sldId id="285" r:id="rId12"/>
    <p:sldId id="287" r:id="rId13"/>
    <p:sldId id="284" r:id="rId14"/>
    <p:sldId id="286" r:id="rId15"/>
    <p:sldId id="278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5960" autoAdjust="0"/>
  </p:normalViewPr>
  <p:slideViewPr>
    <p:cSldViewPr snapToGrid="0">
      <p:cViewPr>
        <p:scale>
          <a:sx n="93" d="100"/>
          <a:sy n="93" d="100"/>
        </p:scale>
        <p:origin x="312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inception in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2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Factors considered in the selection of site for </a:t>
            </a:r>
          </a:p>
          <a:p>
            <a:pPr marL="0" indent="0" algn="l" rtl="0">
              <a:buNone/>
            </a:pPr>
            <a:r>
              <a:rPr lang="en-US" dirty="0" smtClean="0"/>
              <a:t>seismic stations: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Earthquake sources around Oman</a:t>
            </a:r>
          </a:p>
          <a:p>
            <a:pPr algn="l" rtl="0"/>
            <a:r>
              <a:rPr lang="en-US" dirty="0" smtClean="0"/>
              <a:t>Population and infrastructures</a:t>
            </a:r>
          </a:p>
          <a:p>
            <a:pPr algn="l" rtl="0"/>
            <a:r>
              <a:rPr lang="en-US" dirty="0" smtClean="0"/>
              <a:t>Station accessibility, </a:t>
            </a:r>
            <a:r>
              <a:rPr lang="en-US" dirty="0" err="1" smtClean="0"/>
              <a:t>hardrock</a:t>
            </a:r>
            <a:r>
              <a:rPr lang="en-US" dirty="0" smtClean="0"/>
              <a:t> foundation,</a:t>
            </a:r>
          </a:p>
          <a:p>
            <a:pPr algn="l" rtl="0"/>
            <a:r>
              <a:rPr lang="en-US" dirty="0" smtClean="0"/>
              <a:t> low seismic noise level</a:t>
            </a:r>
          </a:p>
          <a:p>
            <a:pPr algn="l" rtl="0"/>
            <a:r>
              <a:rPr lang="en-US" dirty="0" smtClean="0"/>
              <a:t>Station distribution</a:t>
            </a:r>
          </a:p>
          <a:p>
            <a:pPr algn="l" rtl="0"/>
            <a:r>
              <a:rPr lang="en-US" dirty="0" smtClean="0"/>
              <a:t>Communication links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0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Antelope </a:t>
            </a:r>
            <a:r>
              <a:rPr lang="en-US" smtClean="0"/>
              <a:t>is a collection </a:t>
            </a:r>
            <a:r>
              <a:rPr lang="en-US" dirty="0" smtClean="0"/>
              <a:t>of software which implements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acquasition</a:t>
            </a:r>
            <a:r>
              <a:rPr lang="en-US" baseline="0" dirty="0" smtClean="0"/>
              <a:t>, distribution, archiving, and </a:t>
            </a:r>
            <a:r>
              <a:rPr lang="en-US" baseline="0" dirty="0" err="1" smtClean="0"/>
              <a:t>prosessing</a:t>
            </a:r>
            <a:r>
              <a:rPr lang="en-US" baseline="0" dirty="0" smtClean="0"/>
              <a:t> of environmental monitoring data.</a:t>
            </a:r>
          </a:p>
          <a:p>
            <a:r>
              <a:rPr lang="en-US" baseline="0" dirty="0" smtClean="0"/>
              <a:t>Runs on Mac OS/X</a:t>
            </a:r>
          </a:p>
          <a:p>
            <a:r>
              <a:rPr lang="en-US" baseline="0" dirty="0" smtClean="0"/>
              <a:t>Antelope function can be broken into two major </a:t>
            </a:r>
            <a:r>
              <a:rPr lang="en-US" baseline="0" dirty="0" err="1" smtClean="0"/>
              <a:t>catagories</a:t>
            </a:r>
            <a:r>
              <a:rPr lang="en-US" baseline="0" dirty="0" smtClean="0"/>
              <a:t>: automated real time processing and off-line batch mode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1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4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10/25/17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10/25/17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r" rtl="1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ferences.squ.edu.om/Portals/7/emcconf/index.html" TargetMode="Externa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91912"/>
            <a:ext cx="4174988" cy="527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2160" y="2549025"/>
            <a:ext cx="10468864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OMAN SEISMOLOGICAL NETWORK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524368" y="3878130"/>
            <a:ext cx="5446858" cy="1450848"/>
          </a:xfrm>
        </p:spPr>
        <p:txBody>
          <a:bodyPr>
            <a:no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 err="1" smtClean="0"/>
              <a:t>Yousuf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Shijbi</a:t>
            </a:r>
            <a:endParaRPr lang="en-US" sz="2000" b="1" dirty="0"/>
          </a:p>
          <a:p>
            <a:pPr algn="ctr"/>
            <a:r>
              <a:rPr lang="en-US" sz="2000" b="1" dirty="0" err="1" smtClean="0"/>
              <a:t>Zaid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Habsi</a:t>
            </a:r>
            <a:endParaRPr lang="en-US" sz="2000" b="1" dirty="0"/>
          </a:p>
          <a:p>
            <a:pPr algn="ctr"/>
            <a:r>
              <a:rPr lang="en-US" sz="2000" b="1" dirty="0"/>
              <a:t>Earthquake Monitoring Center</a:t>
            </a:r>
            <a:r>
              <a:rPr lang="en-US" sz="2000" b="1" dirty="0" smtClean="0"/>
              <a:t>,</a:t>
            </a:r>
          </a:p>
          <a:p>
            <a:pPr algn="ctr"/>
            <a:r>
              <a:rPr lang="en-US" sz="2000" b="1" dirty="0" smtClean="0"/>
              <a:t> Sultan </a:t>
            </a:r>
            <a:r>
              <a:rPr lang="en-US" sz="2000" b="1" dirty="0" err="1" smtClean="0"/>
              <a:t>Qaboos</a:t>
            </a:r>
            <a:r>
              <a:rPr lang="en-US" sz="2000" b="1" dirty="0" smtClean="0"/>
              <a:t> University 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6" name="Picture 12" descr="signemc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552" y="796570"/>
            <a:ext cx="2514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squa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2" y="791912"/>
            <a:ext cx="1903984" cy="213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3992" y="6211669"/>
            <a:ext cx="920800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i="1" dirty="0" smtClean="0"/>
              <a:t>Training in Network Management Systems and Analytical Tools for Seismology </a:t>
            </a:r>
          </a:p>
          <a:p>
            <a:r>
              <a:rPr lang="en-US" i="1" dirty="0" smtClean="0"/>
              <a:t>                                                                      </a:t>
            </a:r>
            <a:r>
              <a:rPr lang="en-US" b="1" i="1" dirty="0" smtClean="0"/>
              <a:t>23-27 October 2017 Baku, Azerbaijan</a:t>
            </a:r>
            <a:endParaRPr lang="ar-OM" dirty="0" err="1" smtClean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7-08-07 at 10.2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64" y="949875"/>
            <a:ext cx="8172075" cy="54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047750"/>
            <a:ext cx="5384800" cy="761999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Collaborations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1" y="2019300"/>
            <a:ext cx="6568766" cy="3469831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 with Lawrence Livermore National Laboratory, 2004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 with Dubai Municipality, 2006 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 with KISR –Kuwait, 2008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 with MIT, 2009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 with NCMS of UAE, 2010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Kandilli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Observatory, Turkey, 2012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 Lisbon, IPL, 2013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Germany, 2014</a:t>
            </a:r>
          </a:p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PACA, Oman, 2017</a:t>
            </a:r>
          </a:p>
        </p:txBody>
      </p:sp>
    </p:spTree>
    <p:extLst>
      <p:ext uri="{BB962C8B-B14F-4D97-AF65-F5344CB8AC3E}">
        <p14:creationId xmlns:p14="http://schemas.microsoft.com/office/powerpoint/2010/main" val="11319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399" y="3747857"/>
            <a:ext cx="4520361" cy="30122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5173" y="589794"/>
            <a:ext cx="4586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Research Activities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018" y="1173994"/>
            <a:ext cx="1004089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0" eaLnBrk="1" hangingPunct="1">
              <a:buClr>
                <a:schemeClr val="tx2"/>
              </a:buClr>
              <a:buSzPct val="150000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Seismic </a:t>
            </a:r>
            <a:r>
              <a:rPr lang="en-US" sz="20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Microzoning</a:t>
            </a:r>
            <a:r>
              <a:rPr lang="en-US" sz="20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MOD Military Bases in </a:t>
            </a:r>
            <a:r>
              <a:rPr lang="en-US" sz="2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uscat Governorate 2017</a:t>
            </a:r>
          </a:p>
          <a:p>
            <a:pPr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 assessment for Oman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Muesum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-Across ages, RCA,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at Areas B &amp; C,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Duqm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  <a:p>
            <a:pPr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Tsunami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 assessment for the Oman Liquefied Natural Gas (OLNG) site, 2013-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Investigation at Area A,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Duqm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Caves and Void Detection at Road-2,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Duqm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Region, 2013</a:t>
            </a:r>
          </a:p>
          <a:p>
            <a:pPr eaLnBrk="1" hangingPunct="1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 hazard assessment for site 6 at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Yibal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Oil Field 2012</a:t>
            </a:r>
          </a:p>
          <a:p>
            <a:pPr eaLnBrk="1" hangingPunct="1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 Hazard Assessment (SHA) project 2009-2013</a:t>
            </a:r>
          </a:p>
          <a:p>
            <a:pPr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Yibal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Microseismic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with PDO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</a:p>
          <a:p>
            <a:pPr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(CTBTO) seismic station,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Yibal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microseismic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2004-2005 </a:t>
            </a:r>
          </a:p>
          <a:p>
            <a:pPr eaLnBrk="1" hangingPunct="1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149" y="1471136"/>
            <a:ext cx="78283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Future expansion</a:t>
            </a:r>
          </a:p>
          <a:p>
            <a:endParaRPr lang="en-US" sz="4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4000" dirty="0">
                <a:latin typeface="Times New Roman"/>
                <a:cs typeface="Times New Roman"/>
              </a:rPr>
              <a:t>(6) </a:t>
            </a:r>
            <a:r>
              <a:rPr lang="en-US" sz="4000" dirty="0" smtClean="0">
                <a:latin typeface="Times New Roman"/>
                <a:cs typeface="Times New Roman"/>
              </a:rPr>
              <a:t>New broadband seismic stations</a:t>
            </a:r>
          </a:p>
          <a:p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>
                <a:latin typeface="Times New Roman"/>
                <a:cs typeface="Times New Roman"/>
              </a:rPr>
              <a:t>(62) </a:t>
            </a:r>
            <a:r>
              <a:rPr lang="en-US" sz="4000" dirty="0" smtClean="0">
                <a:latin typeface="Times New Roman"/>
                <a:cs typeface="Times New Roman"/>
              </a:rPr>
              <a:t>Strong ground </a:t>
            </a:r>
            <a:r>
              <a:rPr lang="en-US" sz="4000" dirty="0">
                <a:latin typeface="Times New Roman"/>
                <a:cs typeface="Times New Roman"/>
              </a:rPr>
              <a:t>motion stations </a:t>
            </a:r>
            <a:endParaRPr lang="en-US" sz="4000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6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828675"/>
            <a:ext cx="8229600" cy="1143000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600200"/>
            <a:ext cx="11438467" cy="4525963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EMC has been in operation since July 2001 Data Collection / Data Management</a:t>
            </a:r>
            <a:endParaRPr lang="en-US" altLang="en-US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collected to date indicate the presence of a relatively moderate earthquake in the north and low in middle and south of the Sultanate. </a:t>
            </a:r>
          </a:p>
          <a:p>
            <a:pPr lvl="1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EMC is involved in Public awareness and education about earthquakes and mitigation of the hazards </a:t>
            </a:r>
          </a:p>
          <a:p>
            <a:pPr lvl="1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EMC collaborates with major regional and international agencies dealing with earthquakes and their hazards</a:t>
            </a:r>
          </a:p>
        </p:txBody>
      </p:sp>
    </p:spTree>
    <p:extLst>
      <p:ext uri="{BB962C8B-B14F-4D97-AF65-F5344CB8AC3E}">
        <p14:creationId xmlns:p14="http://schemas.microsoft.com/office/powerpoint/2010/main" val="24782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46189" y="1663493"/>
            <a:ext cx="11650662" cy="47859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G</a:t>
            </a:r>
            <a:r>
              <a:rPr lang="en-US" sz="2800" dirty="0" smtClean="0"/>
              <a:t>ulf  </a:t>
            </a:r>
            <a:r>
              <a:rPr lang="en-US" sz="2800" dirty="0"/>
              <a:t>S</a:t>
            </a:r>
            <a:r>
              <a:rPr lang="en-US" sz="2800" dirty="0" smtClean="0"/>
              <a:t>eismic  Forum(GSF)</a:t>
            </a:r>
            <a:br>
              <a:rPr lang="en-US" sz="2800" dirty="0" smtClean="0"/>
            </a:br>
            <a:r>
              <a:rPr lang="en-US" sz="2800" dirty="0" smtClean="0"/>
              <a:t>19-22 March 2018</a:t>
            </a:r>
            <a:br>
              <a:rPr lang="en-US" sz="2800" dirty="0" smtClean="0"/>
            </a:br>
            <a:r>
              <a:rPr lang="en-US" sz="2800" dirty="0" smtClean="0"/>
              <a:t>Muscat</a:t>
            </a:r>
            <a:endParaRPr lang="en-US" sz="2800" dirty="0"/>
          </a:p>
          <a:p>
            <a:pPr algn="ctr"/>
            <a:r>
              <a:rPr lang="sk-SK" sz="2800" dirty="0"/>
              <a:t> </a:t>
            </a:r>
          </a:p>
          <a:p>
            <a:pPr algn="ctr"/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 </a:t>
            </a:r>
          </a:p>
          <a:p>
            <a:pPr algn="ctr"/>
            <a:r>
              <a:rPr lang="sk-SK" sz="2800" u="sng" dirty="0">
                <a:hlinkClick r:id="rId2"/>
              </a:rPr>
              <a:t>https://conferences.squ.edu.om/Portals/7/emcconf/</a:t>
            </a:r>
            <a:r>
              <a:rPr lang="sk-SK" sz="2800" u="sng" dirty="0" smtClean="0">
                <a:hlinkClick r:id="rId2"/>
              </a:rPr>
              <a:t>index.html</a:t>
            </a:r>
            <a:endParaRPr lang="en-US" sz="2800" dirty="0" err="1" smtClean="0"/>
          </a:p>
        </p:txBody>
      </p:sp>
      <p:pic>
        <p:nvPicPr>
          <p:cNvPr id="2" name="Picture 1" descr="Screen Shot 2017-10-24 at 3.1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47" y="819274"/>
            <a:ext cx="5476328" cy="49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khal.f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06" y="714351"/>
            <a:ext cx="7827411" cy="5870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7" y="2970744"/>
            <a:ext cx="354203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592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074727"/>
            <a:ext cx="3933123" cy="944563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EMC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39765" y="1938865"/>
            <a:ext cx="10930467" cy="2594447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to establish an earthquake monitoring center started in the mid 1990</a:t>
            </a:r>
          </a:p>
          <a:p>
            <a:pPr algn="l" rtl="0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of the Council of Ministers 10/95 on May 2, 1995, formed a committee </a:t>
            </a:r>
          </a:p>
          <a:p>
            <a:pPr algn="l" rtl="0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phase (ten seismographic stations) in 2001</a:t>
            </a:r>
          </a:p>
          <a:p>
            <a:pPr algn="l" rtl="0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phase, three broadband Stations added in 2004</a:t>
            </a:r>
          </a:p>
          <a:p>
            <a:pPr algn="l" rtl="0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phase (seven seismographic stations) are completed in 2011.</a:t>
            </a:r>
          </a:p>
        </p:txBody>
      </p:sp>
    </p:spTree>
    <p:extLst>
      <p:ext uri="{BB962C8B-B14F-4D97-AF65-F5344CB8AC3E}">
        <p14:creationId xmlns:p14="http://schemas.microsoft.com/office/powerpoint/2010/main" val="35067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Objectives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3704" y="2126644"/>
            <a:ext cx="10972800" cy="3785778"/>
          </a:xfrm>
        </p:spPr>
        <p:txBody>
          <a:bodyPr/>
          <a:lstStyle/>
          <a:p>
            <a:pPr algn="just" rtl="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onitors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analyses and reports on earthquakes within Oman 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internationally 24/7.</a:t>
            </a:r>
          </a:p>
          <a:p>
            <a:pPr marL="0" indent="0" algn="just" rtl="0">
              <a:lnSpc>
                <a:spcPct val="90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seismic hazard in the Sultanate through locating all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SSZ.</a:t>
            </a:r>
          </a:p>
          <a:p>
            <a:pPr algn="just" rtl="0">
              <a:lnSpc>
                <a:spcPct val="90000"/>
              </a:lnSpc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ffering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advice and consultations, conducting earthquake-related seminars and spreading knowledge to the public about earthquakes, and reducing their hazards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rtl="0">
              <a:lnSpc>
                <a:spcPct val="90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Advise government bodies on their programs of research, development 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943" y="430997"/>
            <a:ext cx="3801507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EMPO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9671" y="6277627"/>
            <a:ext cx="6983513" cy="46772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communication link through </a:t>
            </a:r>
            <a:r>
              <a:rPr lang="en-US" sz="2000" dirty="0" err="1" smtClean="0"/>
              <a:t>Omantel’s</a:t>
            </a:r>
            <a:r>
              <a:rPr lang="en-US" sz="2000" dirty="0" smtClean="0"/>
              <a:t> </a:t>
            </a:r>
            <a:r>
              <a:rPr lang="en-US" sz="2000" dirty="0"/>
              <a:t>satellite </a:t>
            </a:r>
            <a:r>
              <a:rPr lang="en-US" sz="2000" dirty="0" smtClean="0"/>
              <a:t>hub</a:t>
            </a:r>
          </a:p>
          <a:p>
            <a:pPr marL="0" indent="0" algn="l" rtl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 algn="l" rtl="0">
              <a:buNone/>
            </a:pPr>
            <a:endParaRPr lang="en-US" sz="2000" dirty="0"/>
          </a:p>
        </p:txBody>
      </p:sp>
      <p:pic>
        <p:nvPicPr>
          <p:cNvPr id="7" name="Picture 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7" y="2468192"/>
            <a:ext cx="3314760" cy="26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73" y="3589687"/>
            <a:ext cx="3301435" cy="2659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07" y="856068"/>
            <a:ext cx="4757344" cy="3568008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74764" y="1896715"/>
            <a:ext cx="4700670" cy="47917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800" dirty="0" smtClean="0"/>
              <a:t>(1) </a:t>
            </a:r>
            <a:r>
              <a:rPr lang="en-US" sz="1800" dirty="0" smtClean="0">
                <a:latin typeface="Times New Roman"/>
                <a:cs typeface="Times New Roman"/>
              </a:rPr>
              <a:t>Central</a:t>
            </a:r>
            <a:r>
              <a:rPr lang="en-US" sz="1800" dirty="0" smtClean="0"/>
              <a:t> Data Acquisition System (CDAS) </a:t>
            </a:r>
          </a:p>
          <a:p>
            <a:pPr marL="0" indent="0" algn="l" rtl="0">
              <a:buFont typeface="Wingdings 2"/>
              <a:buNone/>
            </a:pPr>
            <a:r>
              <a:rPr lang="en-US" sz="1800" dirty="0" smtClean="0"/>
              <a:t> </a:t>
            </a:r>
          </a:p>
          <a:p>
            <a:pPr marL="0" indent="0" algn="l" rtl="0">
              <a:buFont typeface="Wingdings 2"/>
              <a:buNone/>
            </a:pPr>
            <a:endParaRPr lang="en-US" sz="18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264755" y="4684444"/>
            <a:ext cx="4927245" cy="59986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dirty="0" smtClean="0"/>
              <a:t>(20 + 1) Remote seismic stations (RSS).  </a:t>
            </a:r>
          </a:p>
          <a:p>
            <a:pPr marL="0" indent="0" algn="l" rtl="0">
              <a:buFont typeface="Wingdings 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68" y="721963"/>
            <a:ext cx="4683609" cy="61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8" y="1513160"/>
            <a:ext cx="6444526" cy="5191226"/>
          </a:xfrm>
          <a:prstGeom prst="rect">
            <a:avLst/>
          </a:prstGeom>
        </p:spPr>
      </p:pic>
      <p:pic>
        <p:nvPicPr>
          <p:cNvPr id="3" name="Picture 6" descr="IMG_05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503" y="2870428"/>
            <a:ext cx="4703699" cy="3803306"/>
          </a:xfrm>
          <a:prstGeom prst="rect">
            <a:avLst/>
          </a:prstGeom>
          <a:noFill/>
        </p:spPr>
      </p:pic>
      <p:pic>
        <p:nvPicPr>
          <p:cNvPr id="5" name="Picture 11" descr="Picture1 0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21" y="914856"/>
            <a:ext cx="2474954" cy="19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icture1 0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89" y="926041"/>
            <a:ext cx="2479177" cy="185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936" y="1237090"/>
            <a:ext cx="554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Design of Antelope </a:t>
            </a:r>
            <a:r>
              <a:rPr lang="en-US" sz="2400" b="1" dirty="0">
                <a:solidFill>
                  <a:schemeClr val="tx2"/>
                </a:solidFill>
              </a:rPr>
              <a:t>Real Time System</a:t>
            </a:r>
            <a:endParaRPr lang="ar-OM" sz="24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0" y="2070161"/>
            <a:ext cx="4891964" cy="3432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25" y="854072"/>
            <a:ext cx="6650875" cy="57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35" y="704260"/>
            <a:ext cx="5411331" cy="6010388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17961" y="949870"/>
            <a:ext cx="4197550" cy="1143000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Seismicity map </a:t>
            </a:r>
            <a:endParaRPr lang="ar-OM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86856" y="4642549"/>
            <a:ext cx="1846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9410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7 at 10.5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923764"/>
            <a:ext cx="8314381" cy="565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4547</TotalTime>
  <Words>577</Words>
  <Application>Microsoft Macintosh PowerPoint</Application>
  <PresentationFormat>Custom</PresentationFormat>
  <Paragraphs>87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 on brainstorming</vt:lpstr>
      <vt:lpstr>OMAN SEISMOLOGICAL NETWORK  </vt:lpstr>
      <vt:lpstr>PowerPoint Presentation</vt:lpstr>
      <vt:lpstr>Objectives</vt:lpstr>
      <vt:lpstr>EMPO</vt:lpstr>
      <vt:lpstr>RSS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10th Gulf  Seismic  Forum(GSF) 19-22 March 2018 Muscat          https://conferences.squ.edu.om/Portals/7/emcconf/index.html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OMAN SEISMOLOGICAL NETWORK</dc:title>
  <dc:creator>alshijbi</dc:creator>
  <cp:lastModifiedBy>yousuf AlShijbi</cp:lastModifiedBy>
  <cp:revision>52</cp:revision>
  <dcterms:created xsi:type="dcterms:W3CDTF">2017-08-03T04:46:43Z</dcterms:created>
  <dcterms:modified xsi:type="dcterms:W3CDTF">2017-10-25T09:06:03Z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